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315" r:id="rId6"/>
    <p:sldId id="305" r:id="rId7"/>
    <p:sldId id="263" r:id="rId8"/>
    <p:sldId id="264" r:id="rId9"/>
    <p:sldId id="265" r:id="rId10"/>
    <p:sldId id="266" r:id="rId11"/>
    <p:sldId id="307" r:id="rId12"/>
    <p:sldId id="308" r:id="rId13"/>
    <p:sldId id="310" r:id="rId14"/>
    <p:sldId id="311" r:id="rId15"/>
    <p:sldId id="306" r:id="rId16"/>
    <p:sldId id="267" r:id="rId17"/>
    <p:sldId id="312" r:id="rId18"/>
    <p:sldId id="268" r:id="rId19"/>
    <p:sldId id="313" r:id="rId20"/>
    <p:sldId id="314" r:id="rId21"/>
    <p:sldId id="284" r:id="rId22"/>
  </p:sldIdLst>
  <p:sldSz cx="9144000" cy="5143500" type="screen16x9"/>
  <p:notesSz cx="6858000" cy="9144000"/>
  <p:embeddedFontLst>
    <p:embeddedFont>
      <p:font typeface="Bebas Neue" panose="020B0604020202020204" charset="0"/>
      <p:regular r:id="rId24"/>
    </p:embeddedFont>
    <p:embeddedFont>
      <p:font typeface="Righteous" panose="020B0604020202020204" charset="0"/>
      <p:regular r:id="rId25"/>
    </p:embeddedFont>
    <p:embeddedFont>
      <p:font typeface="Spartan" panose="020B0604020202020204" charset="0"/>
      <p:regular r:id="rId26"/>
      <p:bold r:id="rId27"/>
    </p:embeddedFont>
    <p:embeddedFont>
      <p:font typeface="Spartan Medium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99830-5166-407A-8FF4-AA5103FEB484}">
  <a:tblStyle styleId="{13E99830-5166-407A-8FF4-AA5103FEB4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8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44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5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1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75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11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033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03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1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1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4" y="563402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7412314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7556288" y="563402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4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7" name="Google Shape;247;p19"/>
          <p:cNvSpPr/>
          <p:nvPr/>
        </p:nvSpPr>
        <p:spPr>
          <a:xfrm>
            <a:off x="8898302" y="865805"/>
            <a:ext cx="132999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6" y="440056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4" y="535001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2" y="1209258"/>
            <a:ext cx="132999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9" y="-5251"/>
            <a:ext cx="837375" cy="847851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2" y="604401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2" y="604401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2" y="46042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2" y="46042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1" y="4457140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90" y="4321527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9" y="4060502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899" y="541163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1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2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6" y="1379602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5" y="538615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1" y="419261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1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1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377" lvl="1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566" lvl="2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799" y="541163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6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1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1" y="138605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9"/>
          <p:cNvSpPr/>
          <p:nvPr/>
        </p:nvSpPr>
        <p:spPr>
          <a:xfrm>
            <a:off x="8162551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6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1" y="3664502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1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1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2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2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7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7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1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6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5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1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6" y="310601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7" y="4305327"/>
            <a:ext cx="844651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3" y="4305327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9" name="Google Shape;159;p13"/>
          <p:cNvSpPr/>
          <p:nvPr/>
        </p:nvSpPr>
        <p:spPr>
          <a:xfrm>
            <a:off x="124614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9" y="889677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9" y="4506340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6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6" y="123525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7" name="Google Shape;197;p15"/>
          <p:cNvSpPr/>
          <p:nvPr/>
        </p:nvSpPr>
        <p:spPr>
          <a:xfrm>
            <a:off x="508726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1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1" y="446406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1" y="472763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6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5001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2"/>
            <a:ext cx="844651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9" y="2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40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rgbClr val="03D4B8"/>
            </a:gs>
            <a:gs pos="35000">
              <a:schemeClr val="bg1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6" r:id="rId11"/>
    <p:sldLayoutId id="2147483672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riffinsarhid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linkedin.com/in/ariffin-sarhid/" TargetMode="External"/><Relationship Id="rId4" Type="http://schemas.openxmlformats.org/officeDocument/2006/relationships/hyperlink" Target="https://github.com/ariffinsarhi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9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Predicting Flight On-Time Performance</a:t>
            </a:r>
            <a:endParaRPr sz="18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1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3" y="4306101"/>
            <a:ext cx="844651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8" y="4306101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3" y="3467952"/>
            <a:ext cx="844651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2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917699" cy="833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Ariffin Sarhid</a:t>
            </a:r>
          </a:p>
          <a:p>
            <a:pPr marL="0" indent="0"/>
            <a:r>
              <a:rPr lang="en" dirty="0"/>
              <a:t>DSIF 2</a:t>
            </a:r>
          </a:p>
          <a:p>
            <a:pPr marL="0" indent="0"/>
            <a:r>
              <a:rPr lang="en" dirty="0"/>
              <a:t>Capstone</a:t>
            </a: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90" y="56164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0569A9-2143-48D9-AC60-2C2DA3D1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360873"/>
            <a:ext cx="5278221" cy="461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35B39-E485-4F8B-92BA-5BC9DD50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3" y="1812711"/>
            <a:ext cx="2215579" cy="3160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BB792-5843-4D6A-93BC-E50AD5CD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1" y="953109"/>
            <a:ext cx="7100106" cy="39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A190F-97C0-4706-B373-AEA4F3BC9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62" y="1174768"/>
            <a:ext cx="7218498" cy="34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09B05-BC81-46F8-A99A-3FAF4EBF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82" y="1232966"/>
            <a:ext cx="7189236" cy="34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8281E-FB64-4DDC-AC44-0FC5ECFA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1082421"/>
            <a:ext cx="7374269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7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Feature Engineering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34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Feature Engineering</a:t>
            </a:r>
            <a:endParaRPr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One Hot Encoder</a:t>
            </a:r>
            <a:endParaRPr dirty="0"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/>
              <a:t>Dummify Destination City(‘object’)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800" y="286720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Selecting Features</a:t>
            </a:r>
            <a:endParaRPr dirty="0"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36994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Feature Selection based on domain knowledge the information available before departure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600" y="286718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Polynomial Feature</a:t>
            </a:r>
            <a:endParaRPr dirty="0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600" y="338517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Polynomial feature on best 10 feature importance to improve model performance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9" y="2134640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2" y="2122329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9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31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Model Performance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73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2630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Model Performance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973C5-BB01-4B0C-95A0-4EBCE595E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2594"/>
              </p:ext>
            </p:extLst>
          </p:nvPr>
        </p:nvGraphicFramePr>
        <p:xfrm>
          <a:off x="1883410" y="1389817"/>
          <a:ext cx="537718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180">
                  <a:extLst>
                    <a:ext uri="{9D8B030D-6E8A-4147-A177-3AD203B41FA5}">
                      <a16:colId xmlns:a16="http://schemas.microsoft.com/office/drawing/2014/main" val="41381861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833254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76956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37979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51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51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5111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F71FC90-AAF1-4EF3-8F34-1E68E9F52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38243"/>
              </p:ext>
            </p:extLst>
          </p:nvPr>
        </p:nvGraphicFramePr>
        <p:xfrm>
          <a:off x="1883410" y="3498393"/>
          <a:ext cx="537718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180">
                  <a:extLst>
                    <a:ext uri="{9D8B030D-6E8A-4147-A177-3AD203B41FA5}">
                      <a16:colId xmlns:a16="http://schemas.microsoft.com/office/drawing/2014/main" val="41381861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833254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76956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37979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51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51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51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48DE10-9C5F-4622-A9C2-6F87FA83116B}"/>
              </a:ext>
            </a:extLst>
          </p:cNvPr>
          <p:cNvSpPr txBox="1"/>
          <p:nvPr/>
        </p:nvSpPr>
        <p:spPr>
          <a:xfrm>
            <a:off x="480060" y="1859280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First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6541F-41A5-467A-80D0-8C6361E3A9C4}"/>
              </a:ext>
            </a:extLst>
          </p:cNvPr>
          <p:cNvSpPr txBox="1"/>
          <p:nvPr/>
        </p:nvSpPr>
        <p:spPr>
          <a:xfrm>
            <a:off x="480060" y="3752413"/>
            <a:ext cx="126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Second  Run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245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Best Features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6E65A-A8B7-4D66-896A-509FEDE4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" y="818141"/>
            <a:ext cx="6926580" cy="4148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66A7E8-4958-4639-916C-24D32DD4FA6A}"/>
              </a:ext>
            </a:extLst>
          </p:cNvPr>
          <p:cNvSpPr txBox="1"/>
          <p:nvPr/>
        </p:nvSpPr>
        <p:spPr>
          <a:xfrm>
            <a:off x="274320" y="1569720"/>
            <a:ext cx="1287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2nd run of Random Forest</a:t>
            </a:r>
          </a:p>
        </p:txBody>
      </p:sp>
    </p:spTree>
    <p:extLst>
      <p:ext uri="{BB962C8B-B14F-4D97-AF65-F5344CB8AC3E}">
        <p14:creationId xmlns:p14="http://schemas.microsoft.com/office/powerpoint/2010/main" val="345374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463499" y="1517214"/>
            <a:ext cx="847851" cy="787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01.</a:t>
            </a:r>
            <a:endParaRPr sz="3200"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1285423" y="1746539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Problem Statement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1446583" y="3787468"/>
            <a:ext cx="2250399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Data Exploratory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1446583" y="2718185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Data Cleaning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49700" y="1719855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Feature Engineering</a:t>
            </a:r>
            <a:endParaRPr dirty="0"/>
          </a:p>
        </p:txBody>
      </p:sp>
      <p:sp>
        <p:nvSpPr>
          <p:cNvPr id="17" name="Google Shape;545;p38">
            <a:extLst>
              <a:ext uri="{FF2B5EF4-FFF2-40B4-BE49-F238E27FC236}">
                <a16:creationId xmlns:a16="http://schemas.microsoft.com/office/drawing/2014/main" id="{73A20E77-3885-4B45-82AC-51707314B16C}"/>
              </a:ext>
            </a:extLst>
          </p:cNvPr>
          <p:cNvSpPr txBox="1">
            <a:spLocks/>
          </p:cNvSpPr>
          <p:nvPr/>
        </p:nvSpPr>
        <p:spPr>
          <a:xfrm>
            <a:off x="5820706" y="2785756"/>
            <a:ext cx="2603294" cy="44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Model Performance</a:t>
            </a:r>
          </a:p>
        </p:txBody>
      </p:sp>
      <p:sp>
        <p:nvSpPr>
          <p:cNvPr id="29" name="Google Shape;545;p38">
            <a:extLst>
              <a:ext uri="{FF2B5EF4-FFF2-40B4-BE49-F238E27FC236}">
                <a16:creationId xmlns:a16="http://schemas.microsoft.com/office/drawing/2014/main" id="{EEF59ABD-C9D8-42F9-B5CD-631D5D362E19}"/>
              </a:ext>
            </a:extLst>
          </p:cNvPr>
          <p:cNvSpPr txBox="1">
            <a:spLocks/>
          </p:cNvSpPr>
          <p:nvPr/>
        </p:nvSpPr>
        <p:spPr>
          <a:xfrm>
            <a:off x="5849700" y="3748522"/>
            <a:ext cx="2574300" cy="50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Opportunity for Improvement</a:t>
            </a:r>
          </a:p>
        </p:txBody>
      </p:sp>
      <p:sp>
        <p:nvSpPr>
          <p:cNvPr id="32" name="Google Shape;540;p38">
            <a:extLst>
              <a:ext uri="{FF2B5EF4-FFF2-40B4-BE49-F238E27FC236}">
                <a16:creationId xmlns:a16="http://schemas.microsoft.com/office/drawing/2014/main" id="{B34E0D85-A751-47BE-82D2-9FA8DC3DF8F7}"/>
              </a:ext>
            </a:extLst>
          </p:cNvPr>
          <p:cNvSpPr txBox="1">
            <a:spLocks/>
          </p:cNvSpPr>
          <p:nvPr/>
        </p:nvSpPr>
        <p:spPr>
          <a:xfrm>
            <a:off x="463497" y="2549752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02.</a:t>
            </a:r>
          </a:p>
        </p:txBody>
      </p:sp>
      <p:sp>
        <p:nvSpPr>
          <p:cNvPr id="35" name="Google Shape;540;p38">
            <a:extLst>
              <a:ext uri="{FF2B5EF4-FFF2-40B4-BE49-F238E27FC236}">
                <a16:creationId xmlns:a16="http://schemas.microsoft.com/office/drawing/2014/main" id="{B008883C-F864-4E32-9E21-E0A641CB82FD}"/>
              </a:ext>
            </a:extLst>
          </p:cNvPr>
          <p:cNvSpPr txBox="1">
            <a:spLocks/>
          </p:cNvSpPr>
          <p:nvPr/>
        </p:nvSpPr>
        <p:spPr>
          <a:xfrm>
            <a:off x="463497" y="3582289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03.</a:t>
            </a:r>
          </a:p>
        </p:txBody>
      </p:sp>
      <p:sp>
        <p:nvSpPr>
          <p:cNvPr id="39" name="Google Shape;540;p38">
            <a:extLst>
              <a:ext uri="{FF2B5EF4-FFF2-40B4-BE49-F238E27FC236}">
                <a16:creationId xmlns:a16="http://schemas.microsoft.com/office/drawing/2014/main" id="{A742CBE6-DAB0-4C94-BCDD-C1B907A4A20B}"/>
              </a:ext>
            </a:extLst>
          </p:cNvPr>
          <p:cNvSpPr txBox="1">
            <a:spLocks/>
          </p:cNvSpPr>
          <p:nvPr/>
        </p:nvSpPr>
        <p:spPr>
          <a:xfrm>
            <a:off x="4681649" y="1599405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04.</a:t>
            </a:r>
          </a:p>
        </p:txBody>
      </p:sp>
      <p:sp>
        <p:nvSpPr>
          <p:cNvPr id="40" name="Google Shape;540;p38">
            <a:extLst>
              <a:ext uri="{FF2B5EF4-FFF2-40B4-BE49-F238E27FC236}">
                <a16:creationId xmlns:a16="http://schemas.microsoft.com/office/drawing/2014/main" id="{9B8AD00B-5B69-495A-84C8-84F1ABC26B25}"/>
              </a:ext>
            </a:extLst>
          </p:cNvPr>
          <p:cNvSpPr txBox="1">
            <a:spLocks/>
          </p:cNvSpPr>
          <p:nvPr/>
        </p:nvSpPr>
        <p:spPr>
          <a:xfrm>
            <a:off x="4699193" y="2576858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05.</a:t>
            </a:r>
          </a:p>
        </p:txBody>
      </p:sp>
      <p:sp>
        <p:nvSpPr>
          <p:cNvPr id="41" name="Google Shape;540;p38">
            <a:extLst>
              <a:ext uri="{FF2B5EF4-FFF2-40B4-BE49-F238E27FC236}">
                <a16:creationId xmlns:a16="http://schemas.microsoft.com/office/drawing/2014/main" id="{376B2DBA-0939-49B5-B551-761221B8EE71}"/>
              </a:ext>
            </a:extLst>
          </p:cNvPr>
          <p:cNvSpPr txBox="1">
            <a:spLocks/>
          </p:cNvSpPr>
          <p:nvPr/>
        </p:nvSpPr>
        <p:spPr>
          <a:xfrm>
            <a:off x="4699587" y="3582289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Opportunity for Improvement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EC7FE-D73B-4B60-9E34-F3BEE4BEA191}"/>
              </a:ext>
            </a:extLst>
          </p:cNvPr>
          <p:cNvSpPr txBox="1"/>
          <p:nvPr/>
        </p:nvSpPr>
        <p:spPr>
          <a:xfrm>
            <a:off x="876300" y="1318260"/>
            <a:ext cx="7216140" cy="4305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Run other classification model such as Gradient Boost or a much simpler one </a:t>
            </a:r>
            <a:r>
              <a:rPr lang="en-US" sz="2000" dirty="0" err="1">
                <a:solidFill>
                  <a:schemeClr val="accent2"/>
                </a:solidFill>
              </a:rPr>
              <a:t>i.e</a:t>
            </a:r>
            <a:r>
              <a:rPr lang="en-US" sz="2000" dirty="0">
                <a:solidFill>
                  <a:schemeClr val="accent2"/>
                </a:solidFill>
              </a:rPr>
              <a:t> 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Project has the potential to go beyond by predicting the minutes delay.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Further study on the dataset from </a:t>
            </a:r>
            <a:r>
              <a:rPr lang="en-US" sz="2000" dirty="0" err="1">
                <a:solidFill>
                  <a:schemeClr val="accent2"/>
                </a:solidFill>
              </a:rPr>
              <a:t>Covid</a:t>
            </a:r>
            <a:r>
              <a:rPr lang="en-US" sz="2000" dirty="0">
                <a:solidFill>
                  <a:schemeClr val="accent2"/>
                </a:solidFill>
              </a:rPr>
              <a:t> impact.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Do you have any questions?</a:t>
            </a:r>
            <a:endParaRPr dirty="0"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2"/>
          </p:nvPr>
        </p:nvSpPr>
        <p:spPr>
          <a:xfrm>
            <a:off x="4572000" y="2556251"/>
            <a:ext cx="3856900" cy="677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hlinkClick r:id="rId3"/>
              </a:rPr>
              <a:t>ariffinsarhid@gmail.com</a:t>
            </a:r>
            <a:endParaRPr lang="en" dirty="0"/>
          </a:p>
          <a:p>
            <a:pPr marL="0" indent="0"/>
            <a:r>
              <a:rPr lang="en-US" dirty="0">
                <a:hlinkClick r:id="rId4"/>
              </a:rPr>
              <a:t>https://github.com/ariffinsarhid</a:t>
            </a:r>
            <a:endParaRPr lang="en-US" dirty="0"/>
          </a:p>
          <a:p>
            <a:pPr marL="0" indent="0"/>
            <a:r>
              <a:rPr lang="en-US" dirty="0">
                <a:hlinkClick r:id="rId5"/>
              </a:rPr>
              <a:t>https://www.linkedin.com/in/ariffin-sarhid/</a:t>
            </a:r>
            <a:endParaRPr lang="en-US" dirty="0"/>
          </a:p>
          <a:p>
            <a:pPr marL="0" indent="0"/>
            <a:endParaRPr lang="en" dirty="0"/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Background &amp; Problem Statement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51" y="675654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2290026" y="133435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Background</a:t>
            </a:r>
            <a:endParaRPr dirty="0"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36251" y="1978934"/>
            <a:ext cx="5088754" cy="204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FFFEFC"/>
                </a:solidFill>
              </a:rPr>
              <a:t>Flight insurance is designed to protect the cost of your flight. Generally, some of the common problems that are covered in a flight insurance are flight cancellations, unexpected flight delays, or mid flight diversion. Insurance companies usually have difficulty in predicting these events. Having a model to predict the likelihood of these events may help the insurance companies to set a competitive premium for its insurance product.</a:t>
            </a:r>
            <a:endParaRPr dirty="0">
              <a:solidFill>
                <a:srgbClr val="FFFEFC"/>
              </a:solidFill>
            </a:endParaRPr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51" y="675654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2290026" y="133435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Problem Statement</a:t>
            </a:r>
            <a:endParaRPr dirty="0"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36251" y="1978934"/>
            <a:ext cx="5088754" cy="204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>
                <a:solidFill>
                  <a:srgbClr val="FFFEFC"/>
                </a:solidFill>
              </a:rPr>
              <a:t>To predict the On-Time performance of a given flight by using classification model. Model will be evaluated based on Test Accuracy score and Recall.</a:t>
            </a:r>
            <a:endParaRPr sz="1800" dirty="0">
              <a:solidFill>
                <a:srgbClr val="FFFEFC"/>
              </a:solidFill>
            </a:endParaRPr>
          </a:p>
          <a:p>
            <a:pPr marL="0" indent="0"/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7512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23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278169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cxnSpLocks/>
          </p:cNvCxnSpPr>
          <p:nvPr/>
        </p:nvCxnSpPr>
        <p:spPr>
          <a:xfrm flipV="1">
            <a:off x="2150100" y="3008045"/>
            <a:ext cx="2216358" cy="1650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 flipV="1">
            <a:off x="4890258" y="3022017"/>
            <a:ext cx="2103642" cy="1524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77177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2 Datasets</a:t>
            </a:r>
            <a:endParaRPr sz="2000" b="0" dirty="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1353043"/>
            <a:ext cx="2769350" cy="783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/>
            <a:r>
              <a:rPr lang="en-US" dirty="0"/>
              <a:t>Flight Details – include departure and arrival information</a:t>
            </a:r>
          </a:p>
          <a:p>
            <a:pPr marL="285750" indent="-285750" algn="ctr"/>
            <a:r>
              <a:rPr lang="en-US" dirty="0"/>
              <a:t>Airline Code Description</a:t>
            </a:r>
          </a:p>
          <a:p>
            <a:pPr marL="285750" indent="-285750" algn="ctr"/>
            <a:r>
              <a:rPr lang="en-US" dirty="0"/>
              <a:t>Data from Bureau Transportation Statistics</a:t>
            </a: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8324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Merged Both Datasets</a:t>
            </a:r>
            <a:endParaRPr sz="2000" b="0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460158" y="1387993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Merge Airline Delay dataset and Airline Code Description  </a:t>
            </a: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59551" y="82982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Null Values</a:t>
            </a:r>
            <a:endParaRPr sz="2000" b="0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6087600" y="14116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2.5% of 89009 rows were drop </a:t>
            </a:r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66458" y="2772807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2757567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03</a:t>
            </a:r>
            <a:endParaRPr sz="200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7517701" y="3022017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198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E8754-AB19-4990-8BC4-5497D36B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75" y="3475577"/>
            <a:ext cx="4723140" cy="1585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>
            <a:stCxn id="620" idx="3"/>
            <a:endCxn id="621" idx="1"/>
          </p:cNvCxnSpPr>
          <p:nvPr/>
        </p:nvCxnSpPr>
        <p:spPr>
          <a:xfrm>
            <a:off x="2245198" y="2324046"/>
            <a:ext cx="220110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4"/>
          <p:cNvCxnSpPr>
            <a:endCxn id="620" idx="1"/>
          </p:cNvCxnSpPr>
          <p:nvPr/>
        </p:nvCxnSpPr>
        <p:spPr>
          <a:xfrm>
            <a:off x="-18602" y="2324046"/>
            <a:ext cx="174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4"/>
          <p:cNvSpPr txBox="1">
            <a:spLocks noGrp="1"/>
          </p:cNvSpPr>
          <p:nvPr>
            <p:ph type="title" idx="4294967295"/>
          </p:nvPr>
        </p:nvSpPr>
        <p:spPr>
          <a:xfrm>
            <a:off x="740683" y="74551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Clean Columns</a:t>
            </a:r>
            <a:endParaRPr sz="2000" b="0" dirty="0"/>
          </a:p>
        </p:txBody>
      </p:sp>
      <p:sp>
        <p:nvSpPr>
          <p:cNvPr id="624" name="Google Shape;624;p44"/>
          <p:cNvSpPr txBox="1">
            <a:spLocks noGrp="1"/>
          </p:cNvSpPr>
          <p:nvPr>
            <p:ph type="subTitle" idx="4294967295"/>
          </p:nvPr>
        </p:nvSpPr>
        <p:spPr>
          <a:xfrm>
            <a:off x="893700" y="1345596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/>
            <a:r>
              <a:rPr lang="en-US" dirty="0"/>
              <a:t>Replace ‘ ‘ with ‘_’</a:t>
            </a:r>
          </a:p>
          <a:p>
            <a:pPr marL="285750" indent="-285750" algn="ctr"/>
            <a:r>
              <a:rPr lang="en-US" dirty="0"/>
              <a:t>Lowercase</a:t>
            </a:r>
            <a:endParaRPr dirty="0"/>
          </a:p>
          <a:p>
            <a:pPr marL="0" indent="0" algn="ctr">
              <a:buNone/>
            </a:pP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25" name="Google Shape;625;p44"/>
          <p:cNvSpPr txBox="1">
            <a:spLocks noGrp="1"/>
          </p:cNvSpPr>
          <p:nvPr>
            <p:ph type="title" idx="4294967295"/>
          </p:nvPr>
        </p:nvSpPr>
        <p:spPr>
          <a:xfrm>
            <a:off x="3332400" y="75523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Drop Columns</a:t>
            </a:r>
            <a:endParaRPr sz="2000" b="0" dirty="0"/>
          </a:p>
        </p:txBody>
      </p:sp>
      <p:sp>
        <p:nvSpPr>
          <p:cNvPr id="626" name="Google Shape;626;p44"/>
          <p:cNvSpPr txBox="1">
            <a:spLocks noGrp="1"/>
          </p:cNvSpPr>
          <p:nvPr>
            <p:ph type="subTitle" idx="4294967295"/>
          </p:nvPr>
        </p:nvSpPr>
        <p:spPr>
          <a:xfrm>
            <a:off x="3403800" y="1328499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Columns with non-unique information were dropped.</a:t>
            </a: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 idx="4294967295"/>
          </p:nvPr>
        </p:nvSpPr>
        <p:spPr>
          <a:xfrm>
            <a:off x="1721398" y="2059596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04</a:t>
            </a:r>
            <a:endParaRPr sz="2000"/>
          </a:p>
        </p:txBody>
      </p:sp>
      <p:sp>
        <p:nvSpPr>
          <p:cNvPr id="621" name="Google Shape;621;p44"/>
          <p:cNvSpPr txBox="1">
            <a:spLocks noGrp="1"/>
          </p:cNvSpPr>
          <p:nvPr>
            <p:ph type="title" idx="4294967295"/>
          </p:nvPr>
        </p:nvSpPr>
        <p:spPr>
          <a:xfrm>
            <a:off x="4446300" y="2059596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05</a:t>
            </a:r>
            <a:endParaRPr sz="2000"/>
          </a:p>
        </p:txBody>
      </p:sp>
      <p:cxnSp>
        <p:nvCxnSpPr>
          <p:cNvPr id="627" name="Google Shape;627;p44"/>
          <p:cNvCxnSpPr>
            <a:cxnSpLocks/>
            <a:stCxn id="621" idx="3"/>
          </p:cNvCxnSpPr>
          <p:nvPr/>
        </p:nvCxnSpPr>
        <p:spPr>
          <a:xfrm>
            <a:off x="4970100" y="2324046"/>
            <a:ext cx="236068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44"/>
          <p:cNvSpPr/>
          <p:nvPr/>
        </p:nvSpPr>
        <p:spPr>
          <a:xfrm rot="-2700000">
            <a:off x="7129722" y="2239187"/>
            <a:ext cx="165260" cy="169719"/>
          </a:xfrm>
          <a:custGeom>
            <a:avLst/>
            <a:gdLst/>
            <a:ahLst/>
            <a:cxnLst/>
            <a:rect l="l" t="t" r="r" b="b"/>
            <a:pathLst>
              <a:path w="12859" h="13206" extrusionOk="0">
                <a:moveTo>
                  <a:pt x="0" y="13206"/>
                </a:moveTo>
                <a:lnTo>
                  <a:pt x="12859" y="13206"/>
                </a:lnTo>
                <a:lnTo>
                  <a:pt x="1285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9" name="Google Shape;629;p44"/>
          <p:cNvSpPr txBox="1"/>
          <p:nvPr/>
        </p:nvSpPr>
        <p:spPr>
          <a:xfrm>
            <a:off x="7330785" y="1856221"/>
            <a:ext cx="1012200" cy="84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df.shape</a:t>
            </a:r>
          </a:p>
          <a:p>
            <a:pPr algn="ctr"/>
            <a:endParaRPr lang="en" sz="1200" dirty="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algn="ctr"/>
            <a:r>
              <a:rPr lang="en" sz="1200" dirty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(86761,51)</a:t>
            </a:r>
            <a:endParaRPr sz="1200" dirty="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30" name="Google Shape;630;p44"/>
          <p:cNvSpPr txBox="1">
            <a:spLocks noGrp="1"/>
          </p:cNvSpPr>
          <p:nvPr>
            <p:ph type="title"/>
          </p:nvPr>
        </p:nvSpPr>
        <p:spPr>
          <a:xfrm>
            <a:off x="706541" y="668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BF679-FB9D-4D48-824E-AA6249DB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83" y="2879670"/>
            <a:ext cx="5223051" cy="21766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 descr="Paper planes formed a triangle with one yellow paper plane on top"/>
          <p:cNvPicPr preferRelativeResize="0"/>
          <p:nvPr/>
        </p:nvPicPr>
        <p:blipFill>
          <a:blip r:embed="rId3"/>
          <a:srcRect l="26803" r="26803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7" name="Google Shape;637;p45"/>
          <p:cNvSpPr txBox="1">
            <a:spLocks noGrp="1"/>
          </p:cNvSpPr>
          <p:nvPr>
            <p:ph type="body" idx="1"/>
          </p:nvPr>
        </p:nvSpPr>
        <p:spPr>
          <a:xfrm>
            <a:off x="720001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Images reveal large amounts of data, so remember: use an image instead of a long text. Your audience will appreciate it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638" name="Google Shape;638;p45"/>
          <p:cNvSpPr/>
          <p:nvPr/>
        </p:nvSpPr>
        <p:spPr>
          <a:xfrm rot="10800000">
            <a:off x="4856490" y="3430627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4856489" y="3169601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Google Shape;572;p39">
            <a:extLst>
              <a:ext uri="{FF2B5EF4-FFF2-40B4-BE49-F238E27FC236}">
                <a16:creationId xmlns:a16="http://schemas.microsoft.com/office/drawing/2014/main" id="{0B737753-88E3-4AF2-8278-17BB1960ACDF}"/>
              </a:ext>
            </a:extLst>
          </p:cNvPr>
          <p:cNvSpPr txBox="1">
            <a:spLocks/>
          </p:cNvSpPr>
          <p:nvPr/>
        </p:nvSpPr>
        <p:spPr>
          <a:xfrm>
            <a:off x="1019900" y="8398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24CEB-6EF9-4639-AEB9-0D80CBCF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6" y="-68570"/>
            <a:ext cx="7096359" cy="2139881"/>
          </a:xfrm>
          <a:prstGeom prst="rect">
            <a:avLst/>
          </a:prstGeom>
        </p:spPr>
      </p:pic>
      <p:sp>
        <p:nvSpPr>
          <p:cNvPr id="26" name="Google Shape;555;p39">
            <a:extLst>
              <a:ext uri="{FF2B5EF4-FFF2-40B4-BE49-F238E27FC236}">
                <a16:creationId xmlns:a16="http://schemas.microsoft.com/office/drawing/2014/main" id="{43C627C7-326C-4CA2-AA70-A807AA5E8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Exploratory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432</Words>
  <Application>Microsoft Office PowerPoint</Application>
  <PresentationFormat>On-screen Show (16:9)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Spartan Medium</vt:lpstr>
      <vt:lpstr>Arial</vt:lpstr>
      <vt:lpstr>Righteous</vt:lpstr>
      <vt:lpstr>Bebas Neue</vt:lpstr>
      <vt:lpstr>Spartan</vt:lpstr>
      <vt:lpstr>Data Science Company Profile by Slidesgo</vt:lpstr>
      <vt:lpstr>Predicting Flight On-Time Performance</vt:lpstr>
      <vt:lpstr>01.</vt:lpstr>
      <vt:lpstr>Background &amp; Problem Statement</vt:lpstr>
      <vt:lpstr>Background</vt:lpstr>
      <vt:lpstr>Problem Statement</vt:lpstr>
      <vt:lpstr>Data Cleaning</vt:lpstr>
      <vt:lpstr>01</vt:lpstr>
      <vt:lpstr>Clean Columns</vt:lpstr>
      <vt:lpstr>Data Exploratory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Feature Engineering</vt:lpstr>
      <vt:lpstr>Model Performance</vt:lpstr>
      <vt:lpstr>Model Performance</vt:lpstr>
      <vt:lpstr>Best Features</vt:lpstr>
      <vt:lpstr>Opportunity for Improvement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Flight On-Time Performance</dc:title>
  <dc:creator>Ariffin Bin Sarhid</dc:creator>
  <cp:lastModifiedBy>Ariffin Bin Sarhid</cp:lastModifiedBy>
  <cp:revision>8</cp:revision>
  <dcterms:modified xsi:type="dcterms:W3CDTF">2021-12-18T02:58:20Z</dcterms:modified>
</cp:coreProperties>
</file>